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9"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12F33-F953-4134-95B9-642EAB3295EF}" type="datetimeFigureOut">
              <a:rPr lang="en-US" smtClean="0"/>
              <a:pPr/>
              <a:t>5/5/2022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64A6FD-98F2-4892-93FB-8608B537021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47E4111-0979-4690-9974-E9E547D70DD7}" type="datetimeFigureOut">
              <a:rPr lang="en-US" smtClean="0"/>
              <a:pPr/>
              <a:t>5/5/2022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EF56050-8AC2-4476-8597-D92B687F3F5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7E4111-0979-4690-9974-E9E547D70DD7}" type="datetimeFigureOut">
              <a:rPr lang="en-US" smtClean="0"/>
              <a:pPr/>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56050-8AC2-4476-8597-D92B687F3F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47E4111-0979-4690-9974-E9E547D70DD7}" type="datetimeFigureOut">
              <a:rPr lang="en-US" smtClean="0"/>
              <a:pPr/>
              <a:t>5/5/2022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EF56050-8AC2-4476-8597-D92B687F3F5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647E4111-0979-4690-9974-E9E547D70DD7}" type="datetimeFigureOut">
              <a:rPr lang="en-US" smtClean="0"/>
              <a:pPr/>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EF56050-8AC2-4476-8597-D92B687F3F5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647E4111-0979-4690-9974-E9E547D70DD7}" type="datetimeFigureOut">
              <a:rPr lang="en-US" smtClean="0"/>
              <a:pPr/>
              <a:t>5/5/2022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EF56050-8AC2-4476-8597-D92B687F3F5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647E4111-0979-4690-9974-E9E547D70DD7}" type="datetimeFigureOut">
              <a:rPr lang="en-US" smtClean="0"/>
              <a:pPr/>
              <a:t>5/5/2022</a:t>
            </a:fld>
            <a:endParaRPr lang="en-US"/>
          </a:p>
        </p:txBody>
      </p:sp>
      <p:sp>
        <p:nvSpPr>
          <p:cNvPr id="10" name="Slide Number Placeholder 9"/>
          <p:cNvSpPr>
            <a:spLocks noGrp="1"/>
          </p:cNvSpPr>
          <p:nvPr>
            <p:ph type="sldNum" sz="quarter" idx="16"/>
          </p:nvPr>
        </p:nvSpPr>
        <p:spPr/>
        <p:txBody>
          <a:bodyPr rtlCol="0"/>
          <a:lstStyle/>
          <a:p>
            <a:fld id="{0EF56050-8AC2-4476-8597-D92B687F3F5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647E4111-0979-4690-9974-E9E547D70DD7}" type="datetimeFigureOut">
              <a:rPr lang="en-US" smtClean="0"/>
              <a:pPr/>
              <a:t>5/5/2022</a:t>
            </a:fld>
            <a:endParaRPr lang="en-US"/>
          </a:p>
        </p:txBody>
      </p:sp>
      <p:sp>
        <p:nvSpPr>
          <p:cNvPr id="12" name="Slide Number Placeholder 11"/>
          <p:cNvSpPr>
            <a:spLocks noGrp="1"/>
          </p:cNvSpPr>
          <p:nvPr>
            <p:ph type="sldNum" sz="quarter" idx="16"/>
          </p:nvPr>
        </p:nvSpPr>
        <p:spPr/>
        <p:txBody>
          <a:bodyPr rtlCol="0"/>
          <a:lstStyle/>
          <a:p>
            <a:fld id="{0EF56050-8AC2-4476-8597-D92B687F3F5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47E4111-0979-4690-9974-E9E547D70DD7}" type="datetimeFigureOut">
              <a:rPr lang="en-US" smtClean="0"/>
              <a:pPr/>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EF56050-8AC2-4476-8597-D92B687F3F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E4111-0979-4690-9974-E9E547D70DD7}" type="datetimeFigureOut">
              <a:rPr lang="en-US" smtClean="0"/>
              <a:pPr/>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EF56050-8AC2-4476-8597-D92B687F3F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647E4111-0979-4690-9974-E9E547D70DD7}" type="datetimeFigureOut">
              <a:rPr lang="en-US" smtClean="0"/>
              <a:pPr/>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EF56050-8AC2-4476-8597-D92B687F3F5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47E4111-0979-4690-9974-E9E547D70DD7}" type="datetimeFigureOut">
              <a:rPr lang="en-US" smtClean="0"/>
              <a:pPr/>
              <a:t>5/5/2022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EF56050-8AC2-4476-8597-D92B687F3F5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47E4111-0979-4690-9974-E9E547D70DD7}" type="datetimeFigureOut">
              <a:rPr lang="en-US" smtClean="0"/>
              <a:pPr/>
              <a:t>5/5/2022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EF56050-8AC2-4476-8597-D92B687F3F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Reserve Bank of India (RBI)</a:t>
            </a:r>
          </a:p>
        </p:txBody>
      </p:sp>
      <p:pic>
        <p:nvPicPr>
          <p:cNvPr id="4" name="Content Placeholder 3" descr="RBI-5c34aa7c46e0fb000171a9bf.jpg"/>
          <p:cNvPicPr>
            <a:picLocks noGrp="1" noChangeAspect="1"/>
          </p:cNvPicPr>
          <p:nvPr>
            <p:ph sz="quarter" idx="1"/>
          </p:nvPr>
        </p:nvPicPr>
        <p:blipFill>
          <a:blip r:embed="rId2"/>
          <a:stretch>
            <a:fillRect/>
          </a:stretch>
        </p:blipFill>
        <p:spPr>
          <a:xfrm>
            <a:off x="762000" y="1752600"/>
            <a:ext cx="7582829" cy="38862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Mgt. &amp; Control RBI:</a:t>
            </a:r>
          </a:p>
        </p:txBody>
      </p:sp>
      <p:sp>
        <p:nvSpPr>
          <p:cNvPr id="3" name="Content Placeholder 2"/>
          <p:cNvSpPr>
            <a:spLocks noGrp="1"/>
          </p:cNvSpPr>
          <p:nvPr>
            <p:ph sz="quarter" idx="1"/>
          </p:nvPr>
        </p:nvSpPr>
        <p:spPr/>
        <p:txBody>
          <a:bodyPr/>
          <a:lstStyle/>
          <a:p>
            <a:r>
              <a:rPr lang="en-US" b="1" u="sng" dirty="0">
                <a:solidFill>
                  <a:srgbClr val="00B0F0"/>
                </a:solidFill>
                <a:effectLst>
                  <a:outerShdw blurRad="38100" dist="38100" dir="2700000" algn="tl">
                    <a:srgbClr val="000000">
                      <a:alpha val="43137"/>
                    </a:srgbClr>
                  </a:outerShdw>
                </a:effectLst>
              </a:rPr>
              <a:t>Central Board :- </a:t>
            </a:r>
            <a:r>
              <a:rPr lang="en-US" dirty="0"/>
              <a:t>The Reserve Bank's affairs are governed by a central board of directors. The board is appointed by the Government of India in keeping with the Reserve Bank of India Act.</a:t>
            </a:r>
          </a:p>
          <a:p>
            <a:r>
              <a:rPr lang="en-US" dirty="0"/>
              <a:t>Appointed/nominated for a period of four years Constitution.</a:t>
            </a:r>
          </a:p>
          <a:p>
            <a:endParaRPr lang="en-US" b="1" dirty="0">
              <a:solidFill>
                <a:srgbClr val="00B0F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Official and Non-Official Directors </a:t>
            </a:r>
          </a:p>
        </p:txBody>
      </p:sp>
      <p:sp>
        <p:nvSpPr>
          <p:cNvPr id="3" name="Content Placeholder 2"/>
          <p:cNvSpPr>
            <a:spLocks noGrp="1"/>
          </p:cNvSpPr>
          <p:nvPr>
            <p:ph sz="quarter" idx="2"/>
          </p:nvPr>
        </p:nvSpPr>
        <p:spPr/>
        <p:txBody>
          <a:bodyPr/>
          <a:lstStyle/>
          <a:p>
            <a:r>
              <a:rPr lang="en-US" b="1" u="sng" dirty="0"/>
              <a:t>Full-time: </a:t>
            </a:r>
            <a:r>
              <a:rPr lang="en-US" dirty="0"/>
              <a:t>Governor and not more than four Deputy Governors.</a:t>
            </a:r>
          </a:p>
        </p:txBody>
      </p:sp>
      <p:sp>
        <p:nvSpPr>
          <p:cNvPr id="4" name="Content Placeholder 3"/>
          <p:cNvSpPr>
            <a:spLocks noGrp="1"/>
          </p:cNvSpPr>
          <p:nvPr>
            <p:ph sz="quarter" idx="4"/>
          </p:nvPr>
        </p:nvSpPr>
        <p:spPr/>
        <p:txBody>
          <a:bodyPr>
            <a:normAutofit lnSpcReduction="10000"/>
          </a:bodyPr>
          <a:lstStyle/>
          <a:p>
            <a:r>
              <a:rPr lang="en-US" b="1" u="sng" dirty="0"/>
              <a:t>Nominated by Government:  </a:t>
            </a:r>
            <a:r>
              <a:rPr lang="en-US" dirty="0"/>
              <a:t>Ten Directors from various fields and two government Official.</a:t>
            </a:r>
          </a:p>
          <a:p>
            <a:r>
              <a:rPr lang="en-US" b="1" u="sng" dirty="0"/>
              <a:t>Others: </a:t>
            </a:r>
            <a:r>
              <a:rPr lang="en-US" dirty="0"/>
              <a:t>four Directors- one each from four local boards.</a:t>
            </a:r>
          </a:p>
        </p:txBody>
      </p:sp>
      <p:sp>
        <p:nvSpPr>
          <p:cNvPr id="5" name="Text Placeholder 4"/>
          <p:cNvSpPr>
            <a:spLocks noGrp="1"/>
          </p:cNvSpPr>
          <p:nvPr>
            <p:ph type="body" sz="quarter" idx="1"/>
          </p:nvPr>
        </p:nvSpPr>
        <p:spPr/>
        <p:txBody>
          <a:bodyPr/>
          <a:lstStyle/>
          <a:p>
            <a:r>
              <a:rPr lang="en-US" dirty="0"/>
              <a:t>Official Directors</a:t>
            </a:r>
          </a:p>
        </p:txBody>
      </p:sp>
      <p:sp>
        <p:nvSpPr>
          <p:cNvPr id="6" name="Text Placeholder 5"/>
          <p:cNvSpPr>
            <a:spLocks noGrp="1"/>
          </p:cNvSpPr>
          <p:nvPr>
            <p:ph type="body" sz="quarter" idx="3"/>
          </p:nvPr>
        </p:nvSpPr>
        <p:spPr/>
        <p:txBody>
          <a:bodyPr/>
          <a:lstStyle/>
          <a:p>
            <a:r>
              <a:rPr lang="en-US" dirty="0"/>
              <a:t>Non-Official Directors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21 Member Central Board of Director </a:t>
            </a:r>
          </a:p>
        </p:txBody>
      </p:sp>
      <p:sp>
        <p:nvSpPr>
          <p:cNvPr id="3" name="Content Placeholder 2"/>
          <p:cNvSpPr>
            <a:spLocks noGrp="1"/>
          </p:cNvSpPr>
          <p:nvPr>
            <p:ph sz="quarter" idx="1"/>
          </p:nvPr>
        </p:nvSpPr>
        <p:spPr/>
        <p:txBody>
          <a:bodyPr/>
          <a:lstStyle/>
          <a:p>
            <a:r>
              <a:rPr lang="en-US" b="1" dirty="0"/>
              <a:t>1</a:t>
            </a:r>
            <a:r>
              <a:rPr lang="en-US" dirty="0"/>
              <a:t> Governor [Shri Shaktikanta Das]</a:t>
            </a:r>
          </a:p>
          <a:p>
            <a:r>
              <a:rPr lang="en-US" b="1" dirty="0"/>
              <a:t>4</a:t>
            </a:r>
            <a:r>
              <a:rPr lang="en-US" dirty="0"/>
              <a:t> Deputy Governors</a:t>
            </a:r>
          </a:p>
          <a:p>
            <a:r>
              <a:rPr lang="en-US" b="1" dirty="0"/>
              <a:t>2 </a:t>
            </a:r>
            <a:r>
              <a:rPr lang="en-US" dirty="0"/>
              <a:t>Officers appointed by Finance Ministry</a:t>
            </a:r>
          </a:p>
          <a:p>
            <a:r>
              <a:rPr lang="en-US" b="1" dirty="0"/>
              <a:t>10 </a:t>
            </a:r>
            <a:r>
              <a:rPr lang="en-US" dirty="0"/>
              <a:t>Officers appointed by Government of India</a:t>
            </a:r>
          </a:p>
          <a:p>
            <a:r>
              <a:rPr lang="en-US" b="1" dirty="0"/>
              <a:t>4 </a:t>
            </a:r>
            <a:r>
              <a:rPr lang="en-US" dirty="0"/>
              <a:t>Local boards Governor</a:t>
            </a:r>
          </a:p>
          <a:p>
            <a:r>
              <a:rPr lang="en-US" b="1" dirty="0"/>
              <a:t>4 </a:t>
            </a:r>
            <a:r>
              <a:rPr lang="en-US" dirty="0"/>
              <a:t>Local boards [Mumbai, Calcutta, Chennai, New Delhi]</a:t>
            </a:r>
            <a:endParaRPr lang="en-US" b="1"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t>RESERVE </a:t>
            </a:r>
            <a:r>
              <a:rPr lang="en-US" sz="3600" dirty="0"/>
              <a:t>BANK OF INDIA (RBI)</a:t>
            </a:r>
          </a:p>
        </p:txBody>
      </p:sp>
      <p:sp>
        <p:nvSpPr>
          <p:cNvPr id="3" name="Content Placeholder 2"/>
          <p:cNvSpPr>
            <a:spLocks noGrp="1"/>
          </p:cNvSpPr>
          <p:nvPr>
            <p:ph sz="quarter" idx="1"/>
          </p:nvPr>
        </p:nvSpPr>
        <p:spPr/>
        <p:txBody>
          <a:bodyPr>
            <a:normAutofit fontScale="92500"/>
          </a:bodyPr>
          <a:lstStyle/>
          <a:p>
            <a:pPr algn="just"/>
            <a:r>
              <a:rPr lang="en-US" dirty="0"/>
              <a:t>The Reserve Bank of India is the central bank of the country. Central banks are a relatively recent innovation and most central banks, as we know them today, were established around the early twentieth century.</a:t>
            </a:r>
          </a:p>
          <a:p>
            <a:pPr algn="just"/>
            <a:r>
              <a:rPr lang="en-US" dirty="0"/>
              <a:t>The Reserve Bank of India was set up on the basis of the recommendations of the Hilton Young Commission. The Reserve Bank of India Act, 1934 (II of 1934) provides the statutory basis of the functioning of the Bank, which commenced operations on April 1, 1935.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The Beginnings -1926 to 1935</a:t>
            </a:r>
          </a:p>
        </p:txBody>
      </p:sp>
      <p:graphicFrame>
        <p:nvGraphicFramePr>
          <p:cNvPr id="10" name="Table 9"/>
          <p:cNvGraphicFramePr>
            <a:graphicFrameLocks noGrp="1"/>
          </p:cNvGraphicFramePr>
          <p:nvPr/>
        </p:nvGraphicFramePr>
        <p:xfrm>
          <a:off x="609600" y="1828800"/>
          <a:ext cx="8001000" cy="38100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609600">
                <a:tc>
                  <a:txBody>
                    <a:bodyPr/>
                    <a:lstStyle/>
                    <a:p>
                      <a:r>
                        <a:rPr lang="en-US" dirty="0"/>
                        <a:t>Date</a:t>
                      </a:r>
                    </a:p>
                  </a:txBody>
                  <a:tcPr/>
                </a:tc>
                <a:tc>
                  <a:txBody>
                    <a:bodyPr/>
                    <a:lstStyle/>
                    <a:p>
                      <a:r>
                        <a:rPr lang="en-US" sz="2000" dirty="0"/>
                        <a:t>Event</a:t>
                      </a:r>
                    </a:p>
                  </a:txBody>
                  <a:tcPr/>
                </a:tc>
                <a:extLst>
                  <a:ext uri="{0D108BD9-81ED-4DB2-BD59-A6C34878D82A}">
                    <a16:rowId xmlns:a16="http://schemas.microsoft.com/office/drawing/2014/main" val="10000"/>
                  </a:ext>
                </a:extLst>
              </a:tr>
              <a:tr h="1066800">
                <a:tc>
                  <a:txBody>
                    <a:bodyPr/>
                    <a:lstStyle/>
                    <a:p>
                      <a:r>
                        <a:rPr lang="en-US" dirty="0"/>
                        <a:t>1926</a:t>
                      </a:r>
                    </a:p>
                  </a:txBody>
                  <a:tcPr/>
                </a:tc>
                <a:tc>
                  <a:txBody>
                    <a:bodyPr/>
                    <a:lstStyle/>
                    <a:p>
                      <a:pPr algn="l"/>
                      <a:r>
                        <a:rPr kumimoji="0" lang="en-US" sz="1800" kern="1200" baseline="0" dirty="0">
                          <a:solidFill>
                            <a:schemeClr val="dk1"/>
                          </a:solidFill>
                          <a:latin typeface="+mn-lt"/>
                          <a:ea typeface="+mn-ea"/>
                          <a:cs typeface="+mn-cs"/>
                        </a:rPr>
                        <a:t>Royal Commission on Indian Currency (Hilton Young</a:t>
                      </a:r>
                    </a:p>
                    <a:p>
                      <a:pPr algn="l"/>
                      <a:r>
                        <a:rPr kumimoji="0" lang="en-US" sz="1800" kern="1200" baseline="0" dirty="0">
                          <a:solidFill>
                            <a:schemeClr val="dk1"/>
                          </a:solidFill>
                          <a:latin typeface="+mn-lt"/>
                          <a:ea typeface="+mn-ea"/>
                          <a:cs typeface="+mn-cs"/>
                        </a:rPr>
                        <a:t>Commission) recommends the establishment of a central bank</a:t>
                      </a:r>
                    </a:p>
                    <a:p>
                      <a:pPr algn="l"/>
                      <a:r>
                        <a:rPr kumimoji="0" lang="en-US" sz="1800" kern="1200" baseline="0" dirty="0">
                          <a:solidFill>
                            <a:schemeClr val="dk1"/>
                          </a:solidFill>
                          <a:latin typeface="+mn-lt"/>
                          <a:ea typeface="+mn-ea"/>
                          <a:cs typeface="+mn-cs"/>
                        </a:rPr>
                        <a:t>to be called the Reserve Bank of India‘  </a:t>
                      </a:r>
                      <a:endParaRPr lang="en-US" dirty="0"/>
                    </a:p>
                  </a:txBody>
                  <a:tcPr/>
                </a:tc>
                <a:extLst>
                  <a:ext uri="{0D108BD9-81ED-4DB2-BD59-A6C34878D82A}">
                    <a16:rowId xmlns:a16="http://schemas.microsoft.com/office/drawing/2014/main" val="10001"/>
                  </a:ext>
                </a:extLst>
              </a:tr>
              <a:tr h="1066800">
                <a:tc>
                  <a:txBody>
                    <a:bodyPr/>
                    <a:lstStyle/>
                    <a:p>
                      <a:r>
                        <a:rPr lang="en-US" dirty="0"/>
                        <a:t>1931</a:t>
                      </a:r>
                    </a:p>
                  </a:txBody>
                  <a:tcPr/>
                </a:tc>
                <a:tc>
                  <a:txBody>
                    <a:bodyPr/>
                    <a:lstStyle/>
                    <a:p>
                      <a:r>
                        <a:rPr kumimoji="0" lang="en-US" sz="1800" kern="1200" baseline="0" dirty="0">
                          <a:solidFill>
                            <a:schemeClr val="dk1"/>
                          </a:solidFill>
                          <a:latin typeface="+mn-lt"/>
                          <a:ea typeface="+mn-ea"/>
                          <a:cs typeface="+mn-cs"/>
                        </a:rPr>
                        <a:t>Indian Central Banking Enquiry Committee revives the issue of</a:t>
                      </a:r>
                    </a:p>
                    <a:p>
                      <a:r>
                        <a:rPr kumimoji="0" lang="en-US" sz="1800" kern="1200" baseline="0" dirty="0">
                          <a:solidFill>
                            <a:schemeClr val="dk1"/>
                          </a:solidFill>
                          <a:latin typeface="+mn-lt"/>
                          <a:ea typeface="+mn-ea"/>
                          <a:cs typeface="+mn-cs"/>
                        </a:rPr>
                        <a:t>the establishment of the Reserve Bank of India as the Central</a:t>
                      </a:r>
                    </a:p>
                    <a:p>
                      <a:r>
                        <a:rPr kumimoji="0" lang="en-US" sz="1800" kern="1200" baseline="0" dirty="0">
                          <a:solidFill>
                            <a:schemeClr val="dk1"/>
                          </a:solidFill>
                          <a:latin typeface="+mn-lt"/>
                          <a:ea typeface="+mn-ea"/>
                          <a:cs typeface="+mn-cs"/>
                        </a:rPr>
                        <a:t>Bank for India.</a:t>
                      </a:r>
                      <a:endParaRPr lang="en-US" dirty="0"/>
                    </a:p>
                  </a:txBody>
                  <a:tcPr/>
                </a:tc>
                <a:extLst>
                  <a:ext uri="{0D108BD9-81ED-4DB2-BD59-A6C34878D82A}">
                    <a16:rowId xmlns:a16="http://schemas.microsoft.com/office/drawing/2014/main" val="10002"/>
                  </a:ext>
                </a:extLst>
              </a:tr>
              <a:tr h="1066800">
                <a:tc>
                  <a:txBody>
                    <a:bodyPr/>
                    <a:lstStyle/>
                    <a:p>
                      <a:r>
                        <a:rPr lang="en-US" dirty="0"/>
                        <a:t>5 March</a:t>
                      </a:r>
                      <a:r>
                        <a:rPr lang="en-US" baseline="0" dirty="0"/>
                        <a:t>, 1934</a:t>
                      </a:r>
                      <a:endParaRPr lang="en-US" dirty="0"/>
                    </a:p>
                  </a:txBody>
                  <a:tcPr/>
                </a:tc>
                <a:tc>
                  <a:txBody>
                    <a:bodyPr/>
                    <a:lstStyle/>
                    <a:p>
                      <a:r>
                        <a:rPr kumimoji="0" lang="en-US" sz="1800" kern="1200" baseline="0" dirty="0">
                          <a:solidFill>
                            <a:schemeClr val="dk1"/>
                          </a:solidFill>
                          <a:latin typeface="+mn-lt"/>
                          <a:ea typeface="+mn-ea"/>
                          <a:cs typeface="+mn-cs"/>
                        </a:rPr>
                        <a:t>Reserve Bank of India Act, 1934, (II of 1934) constitutes the</a:t>
                      </a:r>
                    </a:p>
                    <a:p>
                      <a:r>
                        <a:rPr kumimoji="0" lang="en-US" sz="1800" kern="1200" baseline="0" dirty="0">
                          <a:solidFill>
                            <a:schemeClr val="dk1"/>
                          </a:solidFill>
                          <a:latin typeface="+mn-lt"/>
                          <a:ea typeface="+mn-ea"/>
                          <a:cs typeface="+mn-cs"/>
                        </a:rPr>
                        <a:t>statutory basis on which the Bank is established.</a:t>
                      </a:r>
                      <a:endParaRPr lang="en-US"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Establishment </a:t>
            </a:r>
          </a:p>
        </p:txBody>
      </p:sp>
      <p:sp>
        <p:nvSpPr>
          <p:cNvPr id="3" name="Content Placeholder 2"/>
          <p:cNvSpPr>
            <a:spLocks noGrp="1"/>
          </p:cNvSpPr>
          <p:nvPr>
            <p:ph sz="quarter" idx="1"/>
          </p:nvPr>
        </p:nvSpPr>
        <p:spPr/>
        <p:txBody>
          <a:bodyPr>
            <a:normAutofit lnSpcReduction="10000"/>
          </a:bodyPr>
          <a:lstStyle/>
          <a:p>
            <a:r>
              <a:rPr lang="en-US" dirty="0"/>
              <a:t>The Reserve Bank of India was established on April 1, 1935 in accordance with the provisions of the Reserve Bank of India Act, 1934.</a:t>
            </a:r>
          </a:p>
          <a:p>
            <a:r>
              <a:rPr lang="en-US" dirty="0"/>
              <a:t>The Central Office of the Reserve Bank was initially established in Calcutta but was permanently moved to Mumbai in 1937. The Central Office is where the Governor sits and where policies are formulated.</a:t>
            </a:r>
          </a:p>
          <a:p>
            <a:r>
              <a:rPr lang="en-US" dirty="0"/>
              <a:t>Though originally privately owned, since nationalisation in 1949, the Reserve Bank is fully owned by the Government of India.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Preamble </a:t>
            </a:r>
          </a:p>
        </p:txBody>
      </p:sp>
      <p:sp>
        <p:nvSpPr>
          <p:cNvPr id="3" name="Content Placeholder 2"/>
          <p:cNvSpPr>
            <a:spLocks noGrp="1"/>
          </p:cNvSpPr>
          <p:nvPr>
            <p:ph sz="quarter" idx="1"/>
          </p:nvPr>
        </p:nvSpPr>
        <p:spPr/>
        <p:txBody>
          <a:bodyPr>
            <a:normAutofit/>
          </a:bodyPr>
          <a:lstStyle/>
          <a:p>
            <a:pPr algn="just"/>
            <a:r>
              <a:rPr lang="en-US" dirty="0"/>
              <a:t>The Preamble of the Reserve Bank of India describes the basic functions of the Reserve Bank as:"...to regulate the issue of Bank Notes and keeping of reserves with a view to securing monetary stability in India and generally to operate the currency and credit system of the country to its advantage."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Milestones</a:t>
            </a:r>
          </a:p>
        </p:txBody>
      </p:sp>
      <p:sp>
        <p:nvSpPr>
          <p:cNvPr id="3" name="Content Placeholder 2"/>
          <p:cNvSpPr>
            <a:spLocks noGrp="1"/>
          </p:cNvSpPr>
          <p:nvPr>
            <p:ph sz="quarter" idx="1"/>
          </p:nvPr>
        </p:nvSpPr>
        <p:spPr/>
        <p:txBody>
          <a:bodyPr>
            <a:normAutofit fontScale="92500"/>
          </a:bodyPr>
          <a:lstStyle/>
          <a:p>
            <a:r>
              <a:rPr lang="en-US" dirty="0"/>
              <a:t>The Reserve Bank of India is the central bank of the country. Central banks are a relatively recent innovation and most central banks, as we know them today, were established around the early twentieth century.</a:t>
            </a:r>
          </a:p>
          <a:p>
            <a:r>
              <a:rPr lang="en-US" dirty="0"/>
              <a:t>The Reserve Bank of India was set up on the basis of the recommendations of the Hilton Young Commission. The Reserve Bank of India Act, 1934 (II of 1934) provides the statutory basis of the functioning of the Bank, which commenced operations on April 1, 1935.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Bank was constituted to :</a:t>
            </a:r>
          </a:p>
        </p:txBody>
      </p:sp>
      <p:sp>
        <p:nvSpPr>
          <p:cNvPr id="3" name="Content Placeholder 2"/>
          <p:cNvSpPr>
            <a:spLocks noGrp="1"/>
          </p:cNvSpPr>
          <p:nvPr>
            <p:ph sz="quarter" idx="1"/>
          </p:nvPr>
        </p:nvSpPr>
        <p:spPr/>
        <p:txBody>
          <a:bodyPr>
            <a:normAutofit fontScale="85000" lnSpcReduction="20000"/>
          </a:bodyPr>
          <a:lstStyle/>
          <a:p>
            <a:pPr marL="514350" indent="-514350">
              <a:buFont typeface="Wingdings" pitchFamily="2" charset="2"/>
              <a:buChar char="q"/>
            </a:pPr>
            <a:r>
              <a:rPr lang="en-US" dirty="0"/>
              <a:t>Regulate the issue of banknotes, Maintain reserves with a view to securing monetary stability and to operate the credit and currency system of the country to its advantage.</a:t>
            </a:r>
          </a:p>
          <a:p>
            <a:pPr marL="514350" indent="-514350">
              <a:buFont typeface="Wingdings" pitchFamily="2" charset="2"/>
              <a:buChar char="q"/>
            </a:pPr>
            <a:r>
              <a:rPr lang="en-US" dirty="0"/>
              <a:t>The Bank began its operations by taking over from the Government the functions so far being performed by the Controller of Currency and from the Imperial Bank of India, the management of Government accounts and public debt.</a:t>
            </a:r>
          </a:p>
          <a:p>
            <a:pPr marL="514350" indent="-514350">
              <a:buFont typeface="Wingdings" pitchFamily="2" charset="2"/>
              <a:buChar char="q"/>
            </a:pPr>
            <a:r>
              <a:rPr lang="en-US" dirty="0"/>
              <a:t>The existing currency offices at Calcutta, Bombay, Madras, Rangoon, Karachi, Lahore and Cawnpore (Kanpur) became branches of the Issue Department. Offices of the Banking Department were established in Calcutta, Bombay, Madras, Delhi and Rangoon.</a:t>
            </a:r>
          </a:p>
          <a:p>
            <a:pPr marL="514350" indent="-514350">
              <a:buFont typeface="Wingdings" pitchFamily="2" charset="2"/>
              <a:buChar char="q"/>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Bank was constituted to :</a:t>
            </a:r>
          </a:p>
        </p:txBody>
      </p:sp>
      <p:sp>
        <p:nvSpPr>
          <p:cNvPr id="4" name="Content Placeholder 3"/>
          <p:cNvSpPr>
            <a:spLocks noGrp="1"/>
          </p:cNvSpPr>
          <p:nvPr>
            <p:ph sz="quarter" idx="1"/>
          </p:nvPr>
        </p:nvSpPr>
        <p:spPr/>
        <p:txBody>
          <a:bodyPr>
            <a:normAutofit fontScale="85000" lnSpcReduction="10000"/>
          </a:bodyPr>
          <a:lstStyle/>
          <a:p>
            <a:r>
              <a:rPr lang="en-US" dirty="0"/>
              <a:t>Burma (Myanmar) seceded from the Indian Union in 1937 but the Reserve Bank continued to act as the Central Bank for Burma till Japanese Occupation of Burma and later up to April, 1947.</a:t>
            </a:r>
          </a:p>
          <a:p>
            <a:r>
              <a:rPr lang="en-US" dirty="0"/>
              <a:t>After the partition of India, the Reserve Bank served as the central bank of Pakistan up to June 1948 when the State Bank of Pakistan commenced operations. The Bank, which was originally set up as a shareholder's bank, was nationalized in 1949.</a:t>
            </a:r>
          </a:p>
          <a:p>
            <a:r>
              <a:rPr lang="en-US" dirty="0"/>
              <a:t>An interesting feature of the Reserve Bank of India was that at its very inception, the Bank was seen as playing a special role in the context of development, especially Agriculture.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Bank was constituted to :</a:t>
            </a:r>
          </a:p>
        </p:txBody>
      </p:sp>
      <p:sp>
        <p:nvSpPr>
          <p:cNvPr id="3" name="Content Placeholder 2"/>
          <p:cNvSpPr>
            <a:spLocks noGrp="1"/>
          </p:cNvSpPr>
          <p:nvPr>
            <p:ph sz="quarter" idx="1"/>
          </p:nvPr>
        </p:nvSpPr>
        <p:spPr/>
        <p:txBody>
          <a:bodyPr>
            <a:normAutofit fontScale="77500" lnSpcReduction="20000"/>
          </a:bodyPr>
          <a:lstStyle/>
          <a:p>
            <a:r>
              <a:rPr lang="en-US" dirty="0"/>
              <a:t>When India commenced its plan endeavors, the development role of the Bank came into focus, especially in the sixties when the Reserve Bank, in many ways, pioneered the concept and practice of using finance to catalyze development. The Bank was also instrumental in institutional development and helped set up institutions like the Deposit Insurance and Credit Guarantee Corporation of India, the Unit Trust of India, the Industrial Development Bank of India, the National Bank of Agriculture and Rural Development, the Discount and Finance House of India etc. to build the financial infrastructure of the country.</a:t>
            </a:r>
          </a:p>
          <a:p>
            <a:r>
              <a:rPr lang="en-US" dirty="0"/>
              <a:t>With liberalization, the Bank's focus has shifted back to core central banking functions like Monetary Policy, Bank Supervision and Regulation, and Overseeing the Payments System and on to developing the financial markets.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90</TotalTime>
  <Words>960</Words>
  <Application>Microsoft Office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Reserve Bank of India (RBI)</vt:lpstr>
      <vt:lpstr>RESERVE BANK OF INDIA (RBI)</vt:lpstr>
      <vt:lpstr>The Beginnings -1926 to 1935</vt:lpstr>
      <vt:lpstr>Establishment </vt:lpstr>
      <vt:lpstr>Preamble </vt:lpstr>
      <vt:lpstr>Milestones</vt:lpstr>
      <vt:lpstr>The Bank was constituted to :</vt:lpstr>
      <vt:lpstr>The Bank was constituted to :</vt:lpstr>
      <vt:lpstr>The Bank was constituted to :</vt:lpstr>
      <vt:lpstr>Mgt. &amp; Control RBI:</vt:lpstr>
      <vt:lpstr>Official and Non-Official Directors </vt:lpstr>
      <vt:lpstr>21 Member Central Board of Director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Neeraj</dc:creator>
  <cp:lastModifiedBy>khandelwalshourya87@gmail.com</cp:lastModifiedBy>
  <cp:revision>23</cp:revision>
  <dcterms:created xsi:type="dcterms:W3CDTF">2022-05-05T08:00:20Z</dcterms:created>
  <dcterms:modified xsi:type="dcterms:W3CDTF">2022-05-05T11:00:23Z</dcterms:modified>
</cp:coreProperties>
</file>